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81" r:id="rId10"/>
    <p:sldId id="268" r:id="rId11"/>
    <p:sldId id="260" r:id="rId12"/>
    <p:sldId id="285" r:id="rId13"/>
    <p:sldId id="271" r:id="rId14"/>
    <p:sldId id="269" r:id="rId15"/>
    <p:sldId id="282" r:id="rId16"/>
    <p:sldId id="286" r:id="rId17"/>
    <p:sldId id="272" r:id="rId18"/>
    <p:sldId id="261" r:id="rId19"/>
    <p:sldId id="273" r:id="rId20"/>
    <p:sldId id="274" r:id="rId21"/>
    <p:sldId id="275" r:id="rId22"/>
    <p:sldId id="284" r:id="rId23"/>
    <p:sldId id="278" r:id="rId24"/>
    <p:sldId id="262" r:id="rId25"/>
    <p:sldId id="276" r:id="rId26"/>
    <p:sldId id="287" r:id="rId27"/>
    <p:sldId id="279" r:id="rId28"/>
    <p:sldId id="263" r:id="rId29"/>
    <p:sldId id="277" r:id="rId30"/>
    <p:sldId id="288" r:id="rId31"/>
    <p:sldId id="280" r:id="rId32"/>
    <p:sldId id="283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DDA9F-66D6-4BBA-AD2B-01B59ED212C8}" v="42" dt="2024-09-01T20:46:29.5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71137" autoAdjust="0"/>
  </p:normalViewPr>
  <p:slideViewPr>
    <p:cSldViewPr snapToGrid="0">
      <p:cViewPr varScale="1">
        <p:scale>
          <a:sx n="79" d="100"/>
          <a:sy n="79" d="100"/>
        </p:scale>
        <p:origin x="32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59644-B06D-40CB-B248-E9A8516239D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A5D35-E776-44EE-A409-19D2C4FE4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7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5.svg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8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05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Lists provide a flexible way to organize, manage, and share information within a team or organization.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Lists in SharePoint can be customized to create a Calendar 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6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Presents list items as a calendar grid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dirty="0">
                <a:solidFill>
                  <a:srgbClr val="0066B3"/>
                </a:solidFill>
              </a:rPr>
              <a:t>Visually appealing way to interact with date-based data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Customizable display settings and filtering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58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Available to add as an “app”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/>
              <a:t>Has classic ribbon menu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/>
              <a:t>Can connect/sync to Outlook desktop; sync has been known to be inconsistent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8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Completely stand alone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Not connected to Outlook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Option to add to calendar is a static invite and will not update for the user</a:t>
            </a:r>
          </a:p>
          <a:p>
            <a:pPr marL="457200" lvl="1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0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09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 visual SPO web part that is tied to an Event List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6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Gives option to “Add to Calendar”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Still stand alone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4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Owners &amp; Members have access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r>
              <a:rPr lang="en-US" sz="2000" b="1" dirty="0"/>
              <a:t>-Can manage members through Outlook</a:t>
            </a:r>
          </a:p>
          <a:p>
            <a:endParaRPr lang="en-US" sz="20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Users can opt in to receive all invites or unfollow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Invites can be sent to Group Calendar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Calendar accessible through Outlook &amp; SharePoint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Groups connect to other apps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Every Team has an underlying Group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Group may be hidden depending on how Team was created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47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426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2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You determine who has access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dirty="0"/>
              <a:t>Permissions and settings managed through Outlook only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8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Schedule through Outlook or Teams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Sets presence status in Teams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3200" dirty="0">
                <a:solidFill>
                  <a:srgbClr val="0066B3"/>
                </a:solidFill>
              </a:rPr>
              <a:t>Color Categories available in most environments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View Options are different compared to Outlook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04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13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Only available in Teams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/>
              <a:t>Tied to a specific channel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/>
              <a:t>Keeps chat in Posts tab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1" dirty="0"/>
              <a:t>Technically is a filtered view of the underlying Group calendar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If you invite people outside the Team, they will not have access to chat</a:t>
            </a:r>
          </a:p>
          <a:p>
            <a:pPr marL="34290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32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highlight>
                  <a:srgbClr val="FFFF00"/>
                </a:highlight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Cannot change or add Channels after calendar created; will need to send new invite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b="1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64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263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237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6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Owners &amp; Members have access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5354D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r>
              <a:rPr lang="en-US" sz="2000" b="1" dirty="0"/>
              <a:t>-Can manage members through Outlook</a:t>
            </a:r>
          </a:p>
          <a:p>
            <a:endParaRPr lang="en-US" sz="20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Users can opt in to receive all invites or unfollow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Invites can be sent to Group Calendar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Calendar accessible through Outlook &amp; SharePoint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Groups connect to other apps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Every Team has an underlying Group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Group may be hidden depending on how Team was created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35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5354D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You determine who has access to your Personal Calendar</a:t>
            </a:r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Default Setting is Free/Busy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share more info with your org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select delegates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still keep “private” events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1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Features: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Schedule through Outlook or Teams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Sets presence status in Teams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-50" normalizeH="0" baseline="0" noProof="0" dirty="0">
                <a:ln>
                  <a:noFill/>
                </a:ln>
                <a:solidFill>
                  <a:srgbClr val="0066B3"/>
                </a:solidFill>
                <a:effectLst/>
                <a:uLnTx/>
                <a:uFillTx/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rPr>
              <a:t>Color categories available in most environments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400"/>
              </a:spcAft>
              <a:buClrTx/>
              <a:buSz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3200" dirty="0">
                <a:solidFill>
                  <a:srgbClr val="0066B3"/>
                </a:solidFill>
              </a:rPr>
              <a:t>Outlook Online has “My Day” view</a:t>
            </a:r>
            <a:endParaRPr kumimoji="0" lang="en-US" sz="2000" b="0" i="0" u="none" strike="noStrike" kern="1200" cap="none" spc="-50" normalizeH="0" baseline="0" noProof="0" dirty="0">
              <a:ln>
                <a:noFill/>
              </a:ln>
              <a:solidFill>
                <a:srgbClr val="0066B3"/>
              </a:solidFill>
              <a:effectLst/>
              <a:uLnTx/>
              <a:uFillTx/>
              <a:latin typeface="Inter SemiBold" panose="02000503000000020004" pitchFamily="2" charset="0"/>
              <a:ea typeface="Inter SemiBold" panose="02000503000000020004" pitchFamily="2" charset="0"/>
              <a:cs typeface="+mn-cs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866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397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458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368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995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7149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631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BA5D35-E776-44EE-A409-19D2C4FE4D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72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BA5D35-E776-44EE-A409-19D2C4FE4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221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CD1BD-199F-CEA1-1230-D7B873AA7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BC8321-7DD5-ABD3-F659-A3A2E9C74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807B1-3F1A-4964-F9A1-A5986723C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97664-9821-BDED-9761-A533322A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87653-9463-DBC4-93DA-DCF5E1D9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95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4DB0-809F-BA54-D8D3-064939B2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B261C-C3F6-9A10-A870-83C953EFE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C1E19-87B4-99CB-9652-4E76D1FB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7FDD3-59D1-542F-7546-710CFA7C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76AE7-F36D-2AA5-ADE1-AD942C1F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9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E065D-4B37-D90B-7968-A2364800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DE938-BC54-6B9F-FD59-24C8AE14E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2C76F-08C1-D8E3-D1AD-37E58F2AB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0BABA-9A31-55B4-D18F-0BA1F8EE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3B07A-6145-8736-5D58-31D0D45A5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3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CE846-8B00-E1BB-22F1-58A8F56C7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876C6-C735-E6F6-6BAA-4B7BD0D360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18162-B297-BF14-B8F6-D00F296E2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5BDC0-0547-4D01-9590-291E07C5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93CE6-8738-970F-A5C2-7373E16B0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E52B5-EF0A-EB96-547D-A7F9D3D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92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3739B-9D50-796D-DE69-99351806E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EEBEE-38BE-0BF4-2AA6-F9C0481E4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56CCC-260A-5779-393F-85B4315EB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2B02B-D915-BB78-DB3C-3FE575C1B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C2095E-B50F-CAB7-2D9A-99A2E97CA9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1C5834-C8D9-9FA4-AF6D-05555617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05BE41-7F50-37A4-043C-63934D11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9035A7-88E5-9F2D-B2A9-CC4A88792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F201E-5418-5896-1FA4-494EDC2AB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22C3E-C954-5790-2863-A734CC42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F1325-64F6-C892-A97C-4DD5A3C1A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72B41-1B20-CC87-07B6-18578B1E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9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179873-041A-E957-84A2-53F02388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62B7A-787A-4150-CFEE-995828987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6D385-9D49-2951-4E4D-DA59905C6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48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8A227-F307-0269-4230-AD809ED5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77F88-5CDE-71F2-C284-AF2E5593E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1461B-6147-C1E0-3B1A-04BEB79DC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B7D0A-27F2-CF9E-0749-B39EDD443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66AD3-E358-90AB-AACE-69DF70C0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588AC8-8155-43E7-E807-A8788ABE8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4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20F9A-B358-4035-A285-F312C6E3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3A2E6C-B2CC-DD46-FB7F-52B7CB831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B3BC9-C870-1B4A-DFCD-E817D5C83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EF194-8817-1F6A-88E4-3ABA453A8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107A17-8F0A-6F23-52A1-6F5B47C4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2BE03-5653-1B45-682A-AAA82C66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656A7-1B9C-697A-6262-9CC8D2FE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2D882-65C8-C335-EB8E-DD4482903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3B41F-6C18-9DC2-ED7D-8D5F4CDE5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D7FEC-F7C2-B7A1-0208-6B62C7F8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0F4F8-B4F8-0394-0167-95FE0429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230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EEEE37-CC63-AB58-CE9F-C289A450D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0FEE0-7884-C14C-28C8-1FB9D00C9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743E3-110A-D25B-479A-5D9ABC6A6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AC61-0A61-AC77-96CA-0FD4FEB0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E7262-1B6D-EB9A-EE00-C956FFE2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8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74D4BF-9CCF-836C-1725-08F97682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C7D31-43BA-CD72-9755-3C79BC7CE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F7DF1-A229-6134-9B2F-EDE808156C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8B0A8-6E05-4729-93CA-980D9CB80B8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15797-B305-4D43-9B5B-B50E5E679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B1C61-F97F-070E-405D-67033F950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E583A-FDFF-4DCB-A5B3-77BE888CF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2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amara.Bredemus@live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icrosoft.com/en-us/microsoft-365/roadmap?filters=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0" b="73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2"/>
            <a:ext cx="12192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Calendars! Calendars! Calendars!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Investigating M365 Calendars!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BEAA2-082C-9588-FAD4-C157194C8A34}"/>
              </a:ext>
            </a:extLst>
          </p:cNvPr>
          <p:cNvSpPr txBox="1"/>
          <p:nvPr/>
        </p:nvSpPr>
        <p:spPr>
          <a:xfrm>
            <a:off x="8336133" y="6347534"/>
            <a:ext cx="354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Tamara.Bredemus@live.com</a:t>
            </a:r>
          </a:p>
        </p:txBody>
      </p:sp>
    </p:spTree>
    <p:extLst>
      <p:ext uri="{BB962C8B-B14F-4D97-AF65-F5344CB8AC3E}">
        <p14:creationId xmlns:p14="http://schemas.microsoft.com/office/powerpoint/2010/main" val="3823992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38906-F7EE-FB79-4CD0-1CDB29611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Tamara Bredemus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C7F39-3B88-FFDE-46C1-8128E866F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>
                <a:hlinkClick r:id="rId3"/>
              </a:rPr>
              <a:t>Tamara.Bredemus@live.com</a:t>
            </a:r>
            <a:endParaRPr lang="en-US" sz="2200" dirty="0"/>
          </a:p>
          <a:p>
            <a:r>
              <a:rPr lang="en-US" sz="2200" dirty="0"/>
              <a:t>Principal Learning Strategist</a:t>
            </a:r>
            <a:br>
              <a:rPr lang="en-US" sz="2200" dirty="0"/>
            </a:br>
            <a:r>
              <a:rPr lang="en-US" sz="2200" dirty="0"/>
              <a:t>&amp; Adoption Specialist</a:t>
            </a:r>
            <a:br>
              <a:rPr lang="en-US" sz="2200" dirty="0"/>
            </a:br>
            <a:r>
              <a:rPr lang="en-US" sz="2200" dirty="0"/>
              <a:t>with Planet Technologies</a:t>
            </a:r>
          </a:p>
          <a:p>
            <a:r>
              <a:rPr lang="en-US" sz="2200" dirty="0"/>
              <a:t>SharePoint since 2008</a:t>
            </a:r>
          </a:p>
          <a:p>
            <a:r>
              <a:rPr lang="en-US" sz="2200" dirty="0"/>
              <a:t>HeyTamara.com</a:t>
            </a:r>
          </a:p>
          <a:p>
            <a:r>
              <a:rPr lang="en-US" sz="2200" dirty="0"/>
              <a:t>I am on the left</a:t>
            </a:r>
          </a:p>
        </p:txBody>
      </p:sp>
      <p:pic>
        <p:nvPicPr>
          <p:cNvPr id="5" name="Picture 4" descr="A person in santa garment holding two girls&#10;&#10;Description automatically generated">
            <a:extLst>
              <a:ext uri="{FF2B5EF4-FFF2-40B4-BE49-F238E27FC236}">
                <a16:creationId xmlns:a16="http://schemas.microsoft.com/office/drawing/2014/main" id="{CBD75DCD-20B4-AE69-0860-CAFBA56D3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2" r="-1" b="1847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9229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r="4405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Agenda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dirty="0"/>
              <a:t>SharePoint Online</a:t>
            </a:r>
          </a:p>
          <a:p>
            <a:r>
              <a:rPr lang="en-US" sz="2000" dirty="0"/>
              <a:t>Teams</a:t>
            </a:r>
          </a:p>
          <a:p>
            <a:r>
              <a:rPr lang="en-US" sz="2000" dirty="0"/>
              <a:t>Outlook/Exchange</a:t>
            </a:r>
          </a:p>
          <a:p>
            <a:r>
              <a:rPr lang="en-US" sz="2000" dirty="0"/>
              <a:t>Bookings</a:t>
            </a:r>
          </a:p>
          <a:p>
            <a:r>
              <a:rPr lang="en-US" sz="2000" dirty="0"/>
              <a:t>Planner</a:t>
            </a:r>
          </a:p>
          <a:p>
            <a:r>
              <a:rPr lang="en-US" sz="2000" dirty="0"/>
              <a:t>The Matrix</a:t>
            </a:r>
          </a:p>
        </p:txBody>
      </p:sp>
    </p:spTree>
    <p:extLst>
      <p:ext uri="{BB962C8B-B14F-4D97-AF65-F5344CB8AC3E}">
        <p14:creationId xmlns:p14="http://schemas.microsoft.com/office/powerpoint/2010/main" val="115549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SharePoint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List</a:t>
            </a:r>
          </a:p>
          <a:p>
            <a:r>
              <a:rPr lang="en-US" sz="3200" dirty="0">
                <a:solidFill>
                  <a:schemeClr val="bg1"/>
                </a:solidFill>
              </a:rPr>
              <a:t>Classic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Events Web Part</a:t>
            </a:r>
          </a:p>
          <a:p>
            <a:r>
              <a:rPr lang="en-US" sz="3200" dirty="0">
                <a:solidFill>
                  <a:schemeClr val="bg1"/>
                </a:solidFill>
              </a:rPr>
              <a:t>Group Calendar Web Part</a:t>
            </a:r>
          </a:p>
        </p:txBody>
      </p:sp>
    </p:spTree>
    <p:extLst>
      <p:ext uri="{BB962C8B-B14F-4D97-AF65-F5344CB8AC3E}">
        <p14:creationId xmlns:p14="http://schemas.microsoft.com/office/powerpoint/2010/main" val="86630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FE43-03FF-D085-0BF3-58D3A6F7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with Calendar 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44FBEA-6AFA-4209-AA33-8F3A52699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01845" y="1601195"/>
            <a:ext cx="758831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2798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85E4A-BD26-5072-70ED-613B38B9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 Calendar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D69C78-74D2-28AD-81DB-6997D48E6C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0616" y="1584325"/>
            <a:ext cx="10550769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563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7DAD-15D1-5147-4664-19BB0A04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Web Part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6ABF19-5D0D-2FB1-2438-62BDA6819B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8000" y="1622425"/>
            <a:ext cx="8616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252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DBA1C-2D3C-20A9-7379-8D2D9DDBF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Calendar Web Part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9ED6CD-CEF8-F690-CE90-F2D442781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804" y="1627401"/>
            <a:ext cx="11910392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0922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FE43-03FF-D085-0BF3-58D3A6F7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Calendar 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E3D8B2-CA86-06A2-1568-19BB8DAC7B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678971"/>
              </p:ext>
            </p:extLst>
          </p:nvPr>
        </p:nvGraphicFramePr>
        <p:xfrm>
          <a:off x="838200" y="1825624"/>
          <a:ext cx="10515600" cy="4787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72202303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903656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31971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08157840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729194894"/>
                    </a:ext>
                  </a:extLst>
                </a:gridCol>
              </a:tblGrid>
              <a:tr h="5486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List w/ Cal 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Classic Calendar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Events Web Part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Calendar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158817"/>
                  </a:ext>
                </a:extLst>
              </a:tr>
              <a:tr h="947000">
                <a:tc>
                  <a:txBody>
                    <a:bodyPr/>
                    <a:lstStyle/>
                    <a:p>
                      <a:r>
                        <a:rPr lang="en-US" dirty="0"/>
                        <a:t>Shows in 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440555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Shows in 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 SPO Page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 SPO Page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 SPO Page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74473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 in 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Sync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688601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Send Invites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</a:t>
                      </a:r>
                      <a:r>
                        <a:rPr lang="en-US" dirty="0" err="1"/>
                        <a:t>ics</a:t>
                      </a:r>
                      <a:r>
                        <a:rPr lang="en-US" dirty="0"/>
                        <a:t> File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7391743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Recurring 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9099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Customizable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69917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Created 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Exchange (IT)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845037"/>
                  </a:ext>
                </a:extLst>
              </a:tr>
            </a:tbl>
          </a:graphicData>
        </a:graphic>
      </p:graphicFrame>
      <p:pic>
        <p:nvPicPr>
          <p:cNvPr id="6" name="Graphic 5" descr="Thumbs up sign with solid fill">
            <a:extLst>
              <a:ext uri="{FF2B5EF4-FFF2-40B4-BE49-F238E27FC236}">
                <a16:creationId xmlns:a16="http://schemas.microsoft.com/office/drawing/2014/main" id="{F2519872-A0BE-AD26-C893-4CBE1D76F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2465" y="2594698"/>
            <a:ext cx="457200" cy="457200"/>
          </a:xfrm>
          <a:prstGeom prst="rect">
            <a:avLst/>
          </a:prstGeom>
        </p:spPr>
      </p:pic>
      <p:pic>
        <p:nvPicPr>
          <p:cNvPr id="9" name="Graphic 8" descr="Thumbs up sign with solid fill">
            <a:extLst>
              <a:ext uri="{FF2B5EF4-FFF2-40B4-BE49-F238E27FC236}">
                <a16:creationId xmlns:a16="http://schemas.microsoft.com/office/drawing/2014/main" id="{7B8589B8-26BB-60A5-819A-8615DCBD1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7776" y="2627024"/>
            <a:ext cx="457200" cy="457200"/>
          </a:xfrm>
          <a:prstGeom prst="rect">
            <a:avLst/>
          </a:prstGeom>
        </p:spPr>
      </p:pic>
      <p:pic>
        <p:nvPicPr>
          <p:cNvPr id="10" name="Graphic 9" descr="Thumbs up sign with solid fill">
            <a:extLst>
              <a:ext uri="{FF2B5EF4-FFF2-40B4-BE49-F238E27FC236}">
                <a16:creationId xmlns:a16="http://schemas.microsoft.com/office/drawing/2014/main" id="{D5C3B56D-7883-D095-CFFA-62A107355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9474" y="2627024"/>
            <a:ext cx="457200" cy="457200"/>
          </a:xfrm>
          <a:prstGeom prst="rect">
            <a:avLst/>
          </a:prstGeom>
        </p:spPr>
      </p:pic>
      <p:pic>
        <p:nvPicPr>
          <p:cNvPr id="11" name="Graphic 10" descr="Thumbs up sign with solid fill">
            <a:extLst>
              <a:ext uri="{FF2B5EF4-FFF2-40B4-BE49-F238E27FC236}">
                <a16:creationId xmlns:a16="http://schemas.microsoft.com/office/drawing/2014/main" id="{6CBA1239-9171-3FD7-3B84-828CAEAB3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8399" y="2594698"/>
            <a:ext cx="457200" cy="457200"/>
          </a:xfrm>
          <a:prstGeom prst="rect">
            <a:avLst/>
          </a:prstGeom>
        </p:spPr>
      </p:pic>
      <p:pic>
        <p:nvPicPr>
          <p:cNvPr id="15" name="Graphic 14" descr="Thumbs up sign with solid fill">
            <a:extLst>
              <a:ext uri="{FF2B5EF4-FFF2-40B4-BE49-F238E27FC236}">
                <a16:creationId xmlns:a16="http://schemas.microsoft.com/office/drawing/2014/main" id="{BD4E9907-C280-B1EE-9F5B-457D7B11B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8399" y="3897598"/>
            <a:ext cx="457200" cy="457200"/>
          </a:xfrm>
          <a:prstGeom prst="rect">
            <a:avLst/>
          </a:prstGeom>
        </p:spPr>
      </p:pic>
      <p:pic>
        <p:nvPicPr>
          <p:cNvPr id="16" name="Graphic 15" descr="Thumbs up sign with solid fill">
            <a:extLst>
              <a:ext uri="{FF2B5EF4-FFF2-40B4-BE49-F238E27FC236}">
                <a16:creationId xmlns:a16="http://schemas.microsoft.com/office/drawing/2014/main" id="{0DD1CE27-77C0-DD5C-6EE2-5D99D2FD7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8399" y="4489734"/>
            <a:ext cx="457200" cy="457200"/>
          </a:xfrm>
          <a:prstGeom prst="rect">
            <a:avLst/>
          </a:prstGeom>
        </p:spPr>
      </p:pic>
      <p:pic>
        <p:nvPicPr>
          <p:cNvPr id="17" name="Graphic 16" descr="Thumbs up sign with solid fill">
            <a:extLst>
              <a:ext uri="{FF2B5EF4-FFF2-40B4-BE49-F238E27FC236}">
                <a16:creationId xmlns:a16="http://schemas.microsoft.com/office/drawing/2014/main" id="{B220EB86-729C-548F-A069-C836C8163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8399" y="5035690"/>
            <a:ext cx="457200" cy="457200"/>
          </a:xfrm>
          <a:prstGeom prst="rect">
            <a:avLst/>
          </a:prstGeom>
        </p:spPr>
      </p:pic>
      <p:pic>
        <p:nvPicPr>
          <p:cNvPr id="18" name="Graphic 17" descr="Thumbs up sign with solid fill">
            <a:extLst>
              <a:ext uri="{FF2B5EF4-FFF2-40B4-BE49-F238E27FC236}">
                <a16:creationId xmlns:a16="http://schemas.microsoft.com/office/drawing/2014/main" id="{79F36F97-9471-152D-EC4B-51705A00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8616" y="5564188"/>
            <a:ext cx="457200" cy="457200"/>
          </a:xfrm>
          <a:prstGeom prst="rect">
            <a:avLst/>
          </a:prstGeom>
        </p:spPr>
      </p:pic>
      <p:pic>
        <p:nvPicPr>
          <p:cNvPr id="19" name="Graphic 18" descr="Thumbs up sign with solid fill">
            <a:extLst>
              <a:ext uri="{FF2B5EF4-FFF2-40B4-BE49-F238E27FC236}">
                <a16:creationId xmlns:a16="http://schemas.microsoft.com/office/drawing/2014/main" id="{D3237F8E-982B-698F-0985-B8B498151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5573210"/>
            <a:ext cx="457200" cy="457200"/>
          </a:xfrm>
          <a:prstGeom prst="rect">
            <a:avLst/>
          </a:prstGeom>
        </p:spPr>
      </p:pic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E0CC9D2B-CC81-7008-3919-D7C090C99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8616" y="3401292"/>
            <a:ext cx="457200" cy="457200"/>
          </a:xfrm>
          <a:prstGeom prst="rect">
            <a:avLst/>
          </a:prstGeom>
        </p:spPr>
      </p:pic>
      <p:pic>
        <p:nvPicPr>
          <p:cNvPr id="25" name="Graphic 24" descr="Thumbs Down with solid fill">
            <a:extLst>
              <a:ext uri="{FF2B5EF4-FFF2-40B4-BE49-F238E27FC236}">
                <a16:creationId xmlns:a16="http://schemas.microsoft.com/office/drawing/2014/main" id="{CD284A73-AC87-0D66-A9CB-859613F0FB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8616" y="3979286"/>
            <a:ext cx="457200" cy="457200"/>
          </a:xfrm>
          <a:prstGeom prst="rect">
            <a:avLst/>
          </a:prstGeom>
        </p:spPr>
      </p:pic>
      <p:pic>
        <p:nvPicPr>
          <p:cNvPr id="26" name="Graphic 25" descr="Thumbs Down with solid fill">
            <a:extLst>
              <a:ext uri="{FF2B5EF4-FFF2-40B4-BE49-F238E27FC236}">
                <a16:creationId xmlns:a16="http://schemas.microsoft.com/office/drawing/2014/main" id="{E3DAF1D5-20C2-1175-3A84-4DC6931D3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59439" y="3983620"/>
            <a:ext cx="457200" cy="457200"/>
          </a:xfrm>
          <a:prstGeom prst="rect">
            <a:avLst/>
          </a:prstGeom>
        </p:spPr>
      </p:pic>
      <p:pic>
        <p:nvPicPr>
          <p:cNvPr id="27" name="Graphic 26" descr="Thumbs Down with solid fill">
            <a:extLst>
              <a:ext uri="{FF2B5EF4-FFF2-40B4-BE49-F238E27FC236}">
                <a16:creationId xmlns:a16="http://schemas.microsoft.com/office/drawing/2014/main" id="{5A1FFA3E-3408-805F-BA53-E8B3318F4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2465" y="4479488"/>
            <a:ext cx="457200" cy="457200"/>
          </a:xfrm>
          <a:prstGeom prst="rect">
            <a:avLst/>
          </a:prstGeom>
        </p:spPr>
      </p:pic>
      <p:pic>
        <p:nvPicPr>
          <p:cNvPr id="28" name="Graphic 27" descr="Thumbs Down with solid fill">
            <a:extLst>
              <a:ext uri="{FF2B5EF4-FFF2-40B4-BE49-F238E27FC236}">
                <a16:creationId xmlns:a16="http://schemas.microsoft.com/office/drawing/2014/main" id="{C7957084-0048-5943-CCDE-04282BE4CE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8616" y="5050992"/>
            <a:ext cx="457200" cy="457200"/>
          </a:xfrm>
          <a:prstGeom prst="rect">
            <a:avLst/>
          </a:prstGeom>
        </p:spPr>
      </p:pic>
      <p:pic>
        <p:nvPicPr>
          <p:cNvPr id="29" name="Graphic 28" descr="Thumbs Down with solid fill">
            <a:extLst>
              <a:ext uri="{FF2B5EF4-FFF2-40B4-BE49-F238E27FC236}">
                <a16:creationId xmlns:a16="http://schemas.microsoft.com/office/drawing/2014/main" id="{CC51AEE5-3D8D-2102-2E22-0A59C875E5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8928" y="4484538"/>
            <a:ext cx="457200" cy="457200"/>
          </a:xfrm>
          <a:prstGeom prst="rect">
            <a:avLst/>
          </a:prstGeom>
        </p:spPr>
      </p:pic>
      <p:pic>
        <p:nvPicPr>
          <p:cNvPr id="30" name="Graphic 29" descr="Thumbs Down with solid fill">
            <a:extLst>
              <a:ext uri="{FF2B5EF4-FFF2-40B4-BE49-F238E27FC236}">
                <a16:creationId xmlns:a16="http://schemas.microsoft.com/office/drawing/2014/main" id="{59D485B9-E4F6-584F-BC7E-47C041500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3256" y="5069828"/>
            <a:ext cx="457200" cy="457200"/>
          </a:xfrm>
          <a:prstGeom prst="rect">
            <a:avLst/>
          </a:prstGeom>
        </p:spPr>
      </p:pic>
      <p:pic>
        <p:nvPicPr>
          <p:cNvPr id="31" name="Graphic 30" descr="Thumbs up sign with solid fill">
            <a:extLst>
              <a:ext uri="{FF2B5EF4-FFF2-40B4-BE49-F238E27FC236}">
                <a16:creationId xmlns:a16="http://schemas.microsoft.com/office/drawing/2014/main" id="{F8AD6E3C-7E88-9C2F-A3CE-8A43FEFA6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5011518"/>
            <a:ext cx="457200" cy="457200"/>
          </a:xfrm>
          <a:prstGeom prst="rect">
            <a:avLst/>
          </a:prstGeom>
        </p:spPr>
      </p:pic>
      <p:pic>
        <p:nvPicPr>
          <p:cNvPr id="32" name="Graphic 31" descr="Thumbs Down with solid fill">
            <a:extLst>
              <a:ext uri="{FF2B5EF4-FFF2-40B4-BE49-F238E27FC236}">
                <a16:creationId xmlns:a16="http://schemas.microsoft.com/office/drawing/2014/main" id="{A98BA083-6CAA-ECCF-E949-651475B0AA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8399" y="5627826"/>
            <a:ext cx="457200" cy="457200"/>
          </a:xfrm>
          <a:prstGeom prst="rect">
            <a:avLst/>
          </a:prstGeom>
        </p:spPr>
      </p:pic>
      <p:pic>
        <p:nvPicPr>
          <p:cNvPr id="33" name="Graphic 32" descr="Thumbs up sign with solid fill">
            <a:extLst>
              <a:ext uri="{FF2B5EF4-FFF2-40B4-BE49-F238E27FC236}">
                <a16:creationId xmlns:a16="http://schemas.microsoft.com/office/drawing/2014/main" id="{E23FEE8B-1886-060F-1526-E004D4119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8639" y="561293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27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red pin is pinned on a calendar date">
            <a:extLst>
              <a:ext uri="{FF2B5EF4-FFF2-40B4-BE49-F238E27FC236}">
                <a16:creationId xmlns:a16="http://schemas.microsoft.com/office/drawing/2014/main" id="{C768A76E-BF33-CBEC-27C0-CB75D2C84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9" r="-1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F3717-EDFD-A2EF-CD2B-A3F524DB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Demonstration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AD324-979A-DC95-732D-BDA7B2E2A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3902075"/>
            <a:ext cx="5505449" cy="165576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List with Calendar View</a:t>
            </a:r>
          </a:p>
          <a:p>
            <a:r>
              <a:rPr lang="en-US" sz="3200" dirty="0">
                <a:solidFill>
                  <a:schemeClr val="bg1"/>
                </a:solidFill>
              </a:rPr>
              <a:t>Classic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Events Web Part</a:t>
            </a:r>
          </a:p>
          <a:p>
            <a:r>
              <a:rPr lang="en-US" sz="3200" dirty="0">
                <a:solidFill>
                  <a:schemeClr val="bg1"/>
                </a:solidFill>
              </a:rPr>
              <a:t>Group Web Part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75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Teams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Teams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Synced to Personal</a:t>
            </a:r>
          </a:p>
          <a:p>
            <a:r>
              <a:rPr lang="en-US" sz="3200" dirty="0">
                <a:solidFill>
                  <a:schemeClr val="bg1"/>
                </a:solidFill>
              </a:rPr>
              <a:t>Channel Calendar</a:t>
            </a:r>
          </a:p>
        </p:txBody>
      </p:sp>
    </p:spTree>
    <p:extLst>
      <p:ext uri="{BB962C8B-B14F-4D97-AF65-F5344CB8AC3E}">
        <p14:creationId xmlns:p14="http://schemas.microsoft.com/office/powerpoint/2010/main" val="129571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4886-49B6-8901-F07E-23945B10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Teams Calendar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9039DD-3900-1D75-BC74-2A7A584709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28284" y="1618361"/>
            <a:ext cx="7935432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3263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AE50-89E6-680E-8773-09144793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Synced to Your Outlook Personal Calendar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7B839D-79A8-4BC4-2FE1-A716B33A3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173" y="1618361"/>
            <a:ext cx="7899654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9571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4886-49B6-8901-F07E-23945B10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Calendar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7D1FE6-5BFD-4267-BFA8-C96773195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60613" y="1622425"/>
            <a:ext cx="6670774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E5C90C-EE4C-D9F8-D231-9D870D39D970}"/>
              </a:ext>
            </a:extLst>
          </p:cNvPr>
          <p:cNvSpPr/>
          <p:nvPr/>
        </p:nvSpPr>
        <p:spPr>
          <a:xfrm>
            <a:off x="3187083" y="4074850"/>
            <a:ext cx="674703" cy="38174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40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4886-49B6-8901-F07E-23945B10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Calendar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E133C0E-2233-416B-B1C4-150A61A40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6218" y="1627188"/>
            <a:ext cx="8779565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8896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FE43-03FF-D085-0BF3-58D3A6F7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Teams Calendar 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E3D8B2-CA86-06A2-1568-19BB8DAC7B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52700" y="1598327"/>
          <a:ext cx="7086600" cy="4389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722023035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59036563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412437091"/>
                    </a:ext>
                  </a:extLst>
                </a:gridCol>
              </a:tblGrid>
              <a:tr h="5486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Teams Calendar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Channel Calendar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1588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/>
                        <a:t>Shows in 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440555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Shows in 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74473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 in 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688601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Send Invites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7391743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Recurring 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9099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Customizable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69917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Created 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845037"/>
                  </a:ext>
                </a:extLst>
              </a:tr>
            </a:tbl>
          </a:graphicData>
        </a:graphic>
      </p:graphicFrame>
      <p:pic>
        <p:nvPicPr>
          <p:cNvPr id="18" name="Graphic 17" descr="Thumbs up sign with solid fill">
            <a:extLst>
              <a:ext uri="{FF2B5EF4-FFF2-40B4-BE49-F238E27FC236}">
                <a16:creationId xmlns:a16="http://schemas.microsoft.com/office/drawing/2014/main" id="{79F36F97-9471-152D-EC4B-51705A00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3298" y="3853256"/>
            <a:ext cx="457200" cy="457200"/>
          </a:xfrm>
          <a:prstGeom prst="rect">
            <a:avLst/>
          </a:prstGeom>
        </p:spPr>
      </p:pic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E0CC9D2B-CC81-7008-3919-D7C090C99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8632" y="2788692"/>
            <a:ext cx="457200" cy="457200"/>
          </a:xfrm>
          <a:prstGeom prst="rect">
            <a:avLst/>
          </a:prstGeom>
        </p:spPr>
      </p:pic>
      <p:pic>
        <p:nvPicPr>
          <p:cNvPr id="27" name="Graphic 26" descr="Thumbs Down with solid fill">
            <a:extLst>
              <a:ext uri="{FF2B5EF4-FFF2-40B4-BE49-F238E27FC236}">
                <a16:creationId xmlns:a16="http://schemas.microsoft.com/office/drawing/2014/main" id="{5A1FFA3E-3408-805F-BA53-E8B3318F4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3298" y="5002224"/>
            <a:ext cx="457200" cy="457200"/>
          </a:xfrm>
          <a:prstGeom prst="rect">
            <a:avLst/>
          </a:prstGeom>
        </p:spPr>
      </p:pic>
      <p:pic>
        <p:nvPicPr>
          <p:cNvPr id="3" name="Graphic 2" descr="Thumbs Down with solid fill">
            <a:extLst>
              <a:ext uri="{FF2B5EF4-FFF2-40B4-BE49-F238E27FC236}">
                <a16:creationId xmlns:a16="http://schemas.microsoft.com/office/drawing/2014/main" id="{94570243-7CC4-3CDA-6D53-1B644E36D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8632" y="2239690"/>
            <a:ext cx="457200" cy="457200"/>
          </a:xfrm>
          <a:prstGeom prst="rect">
            <a:avLst/>
          </a:prstGeom>
        </p:spPr>
      </p:pic>
      <p:pic>
        <p:nvPicPr>
          <p:cNvPr id="5" name="Graphic 4" descr="Thumbs up sign with solid fill">
            <a:extLst>
              <a:ext uri="{FF2B5EF4-FFF2-40B4-BE49-F238E27FC236}">
                <a16:creationId xmlns:a16="http://schemas.microsoft.com/office/drawing/2014/main" id="{2AF4CB9D-6267-189A-43D3-74B38B9F6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8632" y="3320974"/>
            <a:ext cx="457200" cy="457200"/>
          </a:xfrm>
          <a:prstGeom prst="rect">
            <a:avLst/>
          </a:prstGeom>
        </p:spPr>
      </p:pic>
      <p:pic>
        <p:nvPicPr>
          <p:cNvPr id="7" name="Graphic 6" descr="Thumbs Down with solid fill">
            <a:extLst>
              <a:ext uri="{FF2B5EF4-FFF2-40B4-BE49-F238E27FC236}">
                <a16:creationId xmlns:a16="http://schemas.microsoft.com/office/drawing/2014/main" id="{F048E52C-BFFE-E06F-25E1-83D778EBC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9976" y="2232046"/>
            <a:ext cx="457200" cy="457200"/>
          </a:xfrm>
          <a:prstGeom prst="rect">
            <a:avLst/>
          </a:prstGeom>
        </p:spPr>
      </p:pic>
      <p:pic>
        <p:nvPicPr>
          <p:cNvPr id="8" name="Graphic 7" descr="Thumbs up sign with solid fill">
            <a:extLst>
              <a:ext uri="{FF2B5EF4-FFF2-40B4-BE49-F238E27FC236}">
                <a16:creationId xmlns:a16="http://schemas.microsoft.com/office/drawing/2014/main" id="{5C0E0018-96CD-7478-8064-60D575E00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9976" y="2788692"/>
            <a:ext cx="457200" cy="457200"/>
          </a:xfrm>
          <a:prstGeom prst="rect">
            <a:avLst/>
          </a:prstGeom>
        </p:spPr>
      </p:pic>
      <p:pic>
        <p:nvPicPr>
          <p:cNvPr id="12" name="Graphic 11" descr="Thumbs up sign with solid fill">
            <a:extLst>
              <a:ext uri="{FF2B5EF4-FFF2-40B4-BE49-F238E27FC236}">
                <a16:creationId xmlns:a16="http://schemas.microsoft.com/office/drawing/2014/main" id="{4D7BAB86-3DAA-8243-029B-34E826BD7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9976" y="3320974"/>
            <a:ext cx="457200" cy="457200"/>
          </a:xfrm>
          <a:prstGeom prst="rect">
            <a:avLst/>
          </a:prstGeom>
        </p:spPr>
      </p:pic>
      <p:pic>
        <p:nvPicPr>
          <p:cNvPr id="13" name="Graphic 12" descr="Thumbs Down with solid fill">
            <a:extLst>
              <a:ext uri="{FF2B5EF4-FFF2-40B4-BE49-F238E27FC236}">
                <a16:creationId xmlns:a16="http://schemas.microsoft.com/office/drawing/2014/main" id="{A3549232-4055-F866-D963-ED9024B2A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9976" y="5000764"/>
            <a:ext cx="457200" cy="457200"/>
          </a:xfrm>
          <a:prstGeom prst="rect">
            <a:avLst/>
          </a:prstGeom>
        </p:spPr>
      </p:pic>
      <p:pic>
        <p:nvPicPr>
          <p:cNvPr id="14" name="Graphic 13" descr="Thumbs up sign with solid fill">
            <a:extLst>
              <a:ext uri="{FF2B5EF4-FFF2-40B4-BE49-F238E27FC236}">
                <a16:creationId xmlns:a16="http://schemas.microsoft.com/office/drawing/2014/main" id="{B9A3D12D-9E77-56F6-01CA-13BE6388B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9976" y="3853256"/>
            <a:ext cx="457200" cy="457200"/>
          </a:xfrm>
          <a:prstGeom prst="rect">
            <a:avLst/>
          </a:prstGeom>
        </p:spPr>
      </p:pic>
      <p:pic>
        <p:nvPicPr>
          <p:cNvPr id="20" name="Graphic 19" descr="Thumbs up sign with solid fill">
            <a:extLst>
              <a:ext uri="{FF2B5EF4-FFF2-40B4-BE49-F238E27FC236}">
                <a16:creationId xmlns:a16="http://schemas.microsoft.com/office/drawing/2014/main" id="{41BB6166-1AA8-BD01-A6DB-F493D55F4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3298" y="4385538"/>
            <a:ext cx="457200" cy="457200"/>
          </a:xfrm>
          <a:prstGeom prst="rect">
            <a:avLst/>
          </a:prstGeom>
        </p:spPr>
      </p:pic>
      <p:pic>
        <p:nvPicPr>
          <p:cNvPr id="22" name="Graphic 21" descr="Thumbs up sign with solid fill">
            <a:extLst>
              <a:ext uri="{FF2B5EF4-FFF2-40B4-BE49-F238E27FC236}">
                <a16:creationId xmlns:a16="http://schemas.microsoft.com/office/drawing/2014/main" id="{6934D5B8-1257-9D8F-1954-5F6D3CE46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89976" y="438553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12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 descr="A red pin is pinned on a calendar date">
            <a:extLst>
              <a:ext uri="{FF2B5EF4-FFF2-40B4-BE49-F238E27FC236}">
                <a16:creationId xmlns:a16="http://schemas.microsoft.com/office/drawing/2014/main" id="{C768A76E-BF33-CBEC-27C0-CB75D2C84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9" r="-1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F3717-EDFD-A2EF-CD2B-A3F524DB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Demonstration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AD324-979A-DC95-732D-BDA7B2E2A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3902075"/>
            <a:ext cx="5505449" cy="165576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Channel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Synced to your Outlook</a:t>
            </a:r>
          </a:p>
          <a:p>
            <a:r>
              <a:rPr lang="en-US" sz="3200">
                <a:solidFill>
                  <a:schemeClr val="bg1"/>
                </a:solidFill>
              </a:rPr>
              <a:t>Personal </a:t>
            </a:r>
            <a:r>
              <a:rPr lang="en-US" sz="3200" dirty="0">
                <a:solidFill>
                  <a:schemeClr val="bg1"/>
                </a:solidFill>
              </a:rPr>
              <a:t>Calendar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416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Outlook/Exchange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Shared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Group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Personal Calendar</a:t>
            </a:r>
          </a:p>
        </p:txBody>
      </p:sp>
    </p:spTree>
    <p:extLst>
      <p:ext uri="{BB962C8B-B14F-4D97-AF65-F5344CB8AC3E}">
        <p14:creationId xmlns:p14="http://schemas.microsoft.com/office/powerpoint/2010/main" val="1653656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CD367-1FA0-A31A-0AF5-0A236BE9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Calendar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E8145F-A3C4-4DBC-302B-5816E91B92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3300" y="1626036"/>
            <a:ext cx="7925401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EAF207-4869-2FA1-2D63-DCA625544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402" y="4610834"/>
            <a:ext cx="412771" cy="12096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AFA9A28-8532-5BCB-CED3-8468840A6368}"/>
              </a:ext>
            </a:extLst>
          </p:cNvPr>
          <p:cNvSpPr/>
          <p:nvPr/>
        </p:nvSpPr>
        <p:spPr>
          <a:xfrm>
            <a:off x="7332955" y="2104008"/>
            <a:ext cx="656948" cy="31959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CFDF136-1482-28C4-69F8-9CC013FA4365}"/>
              </a:ext>
            </a:extLst>
          </p:cNvPr>
          <p:cNvSpPr/>
          <p:nvPr/>
        </p:nvSpPr>
        <p:spPr>
          <a:xfrm>
            <a:off x="6559837" y="2425083"/>
            <a:ext cx="1430066" cy="8774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5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94E9-BA27-ECD7-D3CA-4C01F964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Calendar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A1997E-4B72-AB78-DBB3-000E4506D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3652" y="1628542"/>
            <a:ext cx="6284696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6C6798-4A15-F740-8195-EE944400DD09}"/>
              </a:ext>
            </a:extLst>
          </p:cNvPr>
          <p:cNvSpPr/>
          <p:nvPr/>
        </p:nvSpPr>
        <p:spPr>
          <a:xfrm>
            <a:off x="3195960" y="4980372"/>
            <a:ext cx="1056443" cy="122016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0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AB616-E5EB-7223-772C-77A69DDB1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Calendar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B4922-268A-E3FB-8B62-A04E6A92D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7320" y="1612553"/>
            <a:ext cx="8617361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989C45-92DF-307F-804E-679F4F67B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091" y="4580442"/>
            <a:ext cx="591232" cy="2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86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FE43-03FF-D085-0BF3-58D3A6F7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 Calendar 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E3D8B2-CA86-06A2-1568-19BB8DAC7B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6539274"/>
              </p:ext>
            </p:extLst>
          </p:nvPr>
        </p:nvGraphicFramePr>
        <p:xfrm>
          <a:off x="1287262" y="1598327"/>
          <a:ext cx="9126245" cy="4389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1561">
                  <a:extLst>
                    <a:ext uri="{9D8B030D-6E8A-4147-A177-3AD203B41FA5}">
                      <a16:colId xmlns:a16="http://schemas.microsoft.com/office/drawing/2014/main" val="2722023035"/>
                    </a:ext>
                  </a:extLst>
                </a:gridCol>
                <a:gridCol w="2281561">
                  <a:extLst>
                    <a:ext uri="{9D8B030D-6E8A-4147-A177-3AD203B41FA5}">
                      <a16:colId xmlns:a16="http://schemas.microsoft.com/office/drawing/2014/main" val="359036563"/>
                    </a:ext>
                  </a:extLst>
                </a:gridCol>
                <a:gridCol w="2312684">
                  <a:extLst>
                    <a:ext uri="{9D8B030D-6E8A-4147-A177-3AD203B41FA5}">
                      <a16:colId xmlns:a16="http://schemas.microsoft.com/office/drawing/2014/main" val="3412437091"/>
                    </a:ext>
                  </a:extLst>
                </a:gridCol>
                <a:gridCol w="2250439">
                  <a:extLst>
                    <a:ext uri="{9D8B030D-6E8A-4147-A177-3AD203B41FA5}">
                      <a16:colId xmlns:a16="http://schemas.microsoft.com/office/drawing/2014/main" val="3721116460"/>
                    </a:ext>
                  </a:extLst>
                </a:gridCol>
              </a:tblGrid>
              <a:tr h="5486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Shared Calendar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Group Calendar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Personal Calendar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1588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/>
                        <a:t>Shows in 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440555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Shows in 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74473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 in 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688601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Send Invites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7391743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Recurring 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9099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Customizable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69917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Created 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Exchange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845037"/>
                  </a:ext>
                </a:extLst>
              </a:tr>
            </a:tbl>
          </a:graphicData>
        </a:graphic>
      </p:graphicFrame>
      <p:pic>
        <p:nvPicPr>
          <p:cNvPr id="18" name="Graphic 17" descr="Thumbs up sign with solid fill">
            <a:extLst>
              <a:ext uri="{FF2B5EF4-FFF2-40B4-BE49-F238E27FC236}">
                <a16:creationId xmlns:a16="http://schemas.microsoft.com/office/drawing/2014/main" id="{79F36F97-9471-152D-EC4B-51705A00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9524" y="3275714"/>
            <a:ext cx="457200" cy="457200"/>
          </a:xfrm>
          <a:prstGeom prst="rect">
            <a:avLst/>
          </a:prstGeom>
        </p:spPr>
      </p:pic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E0CC9D2B-CC81-7008-3919-D7C090C99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4728" y="2232046"/>
            <a:ext cx="457200" cy="457200"/>
          </a:xfrm>
          <a:prstGeom prst="rect">
            <a:avLst/>
          </a:prstGeom>
        </p:spPr>
      </p:pic>
      <p:pic>
        <p:nvPicPr>
          <p:cNvPr id="27" name="Graphic 26" descr="Thumbs Down with solid fill">
            <a:extLst>
              <a:ext uri="{FF2B5EF4-FFF2-40B4-BE49-F238E27FC236}">
                <a16:creationId xmlns:a16="http://schemas.microsoft.com/office/drawing/2014/main" id="{5A1FFA3E-3408-805F-BA53-E8B3318F4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3336" y="2839230"/>
            <a:ext cx="457200" cy="457200"/>
          </a:xfrm>
          <a:prstGeom prst="rect">
            <a:avLst/>
          </a:prstGeom>
        </p:spPr>
      </p:pic>
      <p:pic>
        <p:nvPicPr>
          <p:cNvPr id="3" name="Graphic 2" descr="Thumbs Down with solid fill">
            <a:extLst>
              <a:ext uri="{FF2B5EF4-FFF2-40B4-BE49-F238E27FC236}">
                <a16:creationId xmlns:a16="http://schemas.microsoft.com/office/drawing/2014/main" id="{94570243-7CC4-3CDA-6D53-1B644E36D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38132" y="2232046"/>
            <a:ext cx="457200" cy="457200"/>
          </a:xfrm>
          <a:prstGeom prst="rect">
            <a:avLst/>
          </a:prstGeom>
        </p:spPr>
      </p:pic>
      <p:pic>
        <p:nvPicPr>
          <p:cNvPr id="5" name="Graphic 4" descr="Thumbs up sign with solid fill">
            <a:extLst>
              <a:ext uri="{FF2B5EF4-FFF2-40B4-BE49-F238E27FC236}">
                <a16:creationId xmlns:a16="http://schemas.microsoft.com/office/drawing/2014/main" id="{2AF4CB9D-6267-189A-43D3-74B38B9F6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8132" y="3274029"/>
            <a:ext cx="457200" cy="457200"/>
          </a:xfrm>
          <a:prstGeom prst="rect">
            <a:avLst/>
          </a:prstGeom>
        </p:spPr>
      </p:pic>
      <p:pic>
        <p:nvPicPr>
          <p:cNvPr id="7" name="Graphic 6" descr="Thumbs Down with solid fill">
            <a:extLst>
              <a:ext uri="{FF2B5EF4-FFF2-40B4-BE49-F238E27FC236}">
                <a16:creationId xmlns:a16="http://schemas.microsoft.com/office/drawing/2014/main" id="{F048E52C-BFFE-E06F-25E1-83D778EBC3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2233" y="2240924"/>
            <a:ext cx="457200" cy="457200"/>
          </a:xfrm>
          <a:prstGeom prst="rect">
            <a:avLst/>
          </a:prstGeom>
        </p:spPr>
      </p:pic>
      <p:pic>
        <p:nvPicPr>
          <p:cNvPr id="8" name="Graphic 7" descr="Thumbs up sign with solid fill">
            <a:extLst>
              <a:ext uri="{FF2B5EF4-FFF2-40B4-BE49-F238E27FC236}">
                <a16:creationId xmlns:a16="http://schemas.microsoft.com/office/drawing/2014/main" id="{5C0E0018-96CD-7478-8064-60D575E00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2233" y="2758240"/>
            <a:ext cx="457200" cy="457200"/>
          </a:xfrm>
          <a:prstGeom prst="rect">
            <a:avLst/>
          </a:prstGeom>
        </p:spPr>
      </p:pic>
      <p:pic>
        <p:nvPicPr>
          <p:cNvPr id="12" name="Graphic 11" descr="Thumbs up sign with solid fill">
            <a:extLst>
              <a:ext uri="{FF2B5EF4-FFF2-40B4-BE49-F238E27FC236}">
                <a16:creationId xmlns:a16="http://schemas.microsoft.com/office/drawing/2014/main" id="{4D7BAB86-3DAA-8243-029B-34E826BD7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2233" y="3274029"/>
            <a:ext cx="457200" cy="457200"/>
          </a:xfrm>
          <a:prstGeom prst="rect">
            <a:avLst/>
          </a:prstGeom>
        </p:spPr>
      </p:pic>
      <p:pic>
        <p:nvPicPr>
          <p:cNvPr id="13" name="Graphic 12" descr="Thumbs Down with solid fill">
            <a:extLst>
              <a:ext uri="{FF2B5EF4-FFF2-40B4-BE49-F238E27FC236}">
                <a16:creationId xmlns:a16="http://schemas.microsoft.com/office/drawing/2014/main" id="{A3549232-4055-F866-D963-ED9024B2A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4728" y="2827045"/>
            <a:ext cx="457200" cy="457200"/>
          </a:xfrm>
          <a:prstGeom prst="rect">
            <a:avLst/>
          </a:prstGeom>
        </p:spPr>
      </p:pic>
      <p:pic>
        <p:nvPicPr>
          <p:cNvPr id="14" name="Graphic 13" descr="Thumbs up sign with solid fill">
            <a:extLst>
              <a:ext uri="{FF2B5EF4-FFF2-40B4-BE49-F238E27FC236}">
                <a16:creationId xmlns:a16="http://schemas.microsoft.com/office/drawing/2014/main" id="{B9A3D12D-9E77-56F6-01CA-13BE6388B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7323" y="3900757"/>
            <a:ext cx="457200" cy="457200"/>
          </a:xfrm>
          <a:prstGeom prst="rect">
            <a:avLst/>
          </a:prstGeom>
        </p:spPr>
      </p:pic>
      <p:pic>
        <p:nvPicPr>
          <p:cNvPr id="20" name="Graphic 19" descr="Thumbs up sign with solid fill">
            <a:extLst>
              <a:ext uri="{FF2B5EF4-FFF2-40B4-BE49-F238E27FC236}">
                <a16:creationId xmlns:a16="http://schemas.microsoft.com/office/drawing/2014/main" id="{41BB6166-1AA8-BD01-A6DB-F493D55F4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4728" y="3881213"/>
            <a:ext cx="457200" cy="457200"/>
          </a:xfrm>
          <a:prstGeom prst="rect">
            <a:avLst/>
          </a:prstGeom>
        </p:spPr>
      </p:pic>
      <p:pic>
        <p:nvPicPr>
          <p:cNvPr id="22" name="Graphic 21" descr="Thumbs up sign with solid fill">
            <a:extLst>
              <a:ext uri="{FF2B5EF4-FFF2-40B4-BE49-F238E27FC236}">
                <a16:creationId xmlns:a16="http://schemas.microsoft.com/office/drawing/2014/main" id="{6934D5B8-1257-9D8F-1954-5F6D3CE46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4728" y="4357957"/>
            <a:ext cx="457200" cy="457200"/>
          </a:xfrm>
          <a:prstGeom prst="rect">
            <a:avLst/>
          </a:prstGeom>
        </p:spPr>
      </p:pic>
      <p:pic>
        <p:nvPicPr>
          <p:cNvPr id="6" name="Graphic 5" descr="Thumbs Down with solid fill">
            <a:extLst>
              <a:ext uri="{FF2B5EF4-FFF2-40B4-BE49-F238E27FC236}">
                <a16:creationId xmlns:a16="http://schemas.microsoft.com/office/drawing/2014/main" id="{C173810F-C088-0059-1864-93208703E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3336" y="3881213"/>
            <a:ext cx="457200" cy="457200"/>
          </a:xfrm>
          <a:prstGeom prst="rect">
            <a:avLst/>
          </a:prstGeom>
        </p:spPr>
      </p:pic>
      <p:pic>
        <p:nvPicPr>
          <p:cNvPr id="9" name="Graphic 8" descr="Thumbs Down with solid fill">
            <a:extLst>
              <a:ext uri="{FF2B5EF4-FFF2-40B4-BE49-F238E27FC236}">
                <a16:creationId xmlns:a16="http://schemas.microsoft.com/office/drawing/2014/main" id="{DB3F6478-13FE-065F-1408-49462D6B9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3336" y="4402204"/>
            <a:ext cx="457200" cy="457200"/>
          </a:xfrm>
          <a:prstGeom prst="rect">
            <a:avLst/>
          </a:prstGeom>
        </p:spPr>
      </p:pic>
      <p:pic>
        <p:nvPicPr>
          <p:cNvPr id="10" name="Graphic 9" descr="Thumbs up sign with solid fill">
            <a:extLst>
              <a:ext uri="{FF2B5EF4-FFF2-40B4-BE49-F238E27FC236}">
                <a16:creationId xmlns:a16="http://schemas.microsoft.com/office/drawing/2014/main" id="{58BC5201-EFFE-D4AD-F000-653FA9A14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2233" y="4388192"/>
            <a:ext cx="457200" cy="457200"/>
          </a:xfrm>
          <a:prstGeom prst="rect">
            <a:avLst/>
          </a:prstGeom>
        </p:spPr>
      </p:pic>
      <p:pic>
        <p:nvPicPr>
          <p:cNvPr id="11" name="Graphic 10" descr="Thumbs Down with solid fill">
            <a:extLst>
              <a:ext uri="{FF2B5EF4-FFF2-40B4-BE49-F238E27FC236}">
                <a16:creationId xmlns:a16="http://schemas.microsoft.com/office/drawing/2014/main" id="{B4D24E80-E957-17D0-D050-F8AA50CF9B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3336" y="4974628"/>
            <a:ext cx="457200" cy="457200"/>
          </a:xfrm>
          <a:prstGeom prst="rect">
            <a:avLst/>
          </a:prstGeom>
        </p:spPr>
      </p:pic>
      <p:pic>
        <p:nvPicPr>
          <p:cNvPr id="15" name="Graphic 14" descr="Thumbs Down with solid fill">
            <a:extLst>
              <a:ext uri="{FF2B5EF4-FFF2-40B4-BE49-F238E27FC236}">
                <a16:creationId xmlns:a16="http://schemas.microsoft.com/office/drawing/2014/main" id="{205CAD9B-F124-7800-74CE-E2A53CD392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9524" y="4974628"/>
            <a:ext cx="457200" cy="457200"/>
          </a:xfrm>
          <a:prstGeom prst="rect">
            <a:avLst/>
          </a:prstGeom>
        </p:spPr>
      </p:pic>
      <p:pic>
        <p:nvPicPr>
          <p:cNvPr id="16" name="Graphic 15" descr="Thumbs Down with solid fill">
            <a:extLst>
              <a:ext uri="{FF2B5EF4-FFF2-40B4-BE49-F238E27FC236}">
                <a16:creationId xmlns:a16="http://schemas.microsoft.com/office/drawing/2014/main" id="{9EA0B6B5-660F-36F7-CCE5-AF3A35125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3656" y="497462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290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 descr="A red pin is pinned on a calendar date">
            <a:extLst>
              <a:ext uri="{FF2B5EF4-FFF2-40B4-BE49-F238E27FC236}">
                <a16:creationId xmlns:a16="http://schemas.microsoft.com/office/drawing/2014/main" id="{C768A76E-BF33-CBEC-27C0-CB75D2C84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9" r="-1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F3717-EDFD-A2EF-CD2B-A3F524DB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Demonstration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AD324-979A-DC95-732D-BDA7B2E2A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3902075"/>
            <a:ext cx="5505449" cy="165576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Shared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Group Calendar</a:t>
            </a:r>
          </a:p>
          <a:p>
            <a:r>
              <a:rPr lang="en-US" sz="3200" dirty="0">
                <a:solidFill>
                  <a:schemeClr val="bg1"/>
                </a:solidFill>
              </a:rPr>
              <a:t>Personal Calendar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420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Bookings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Personal Bookings Page</a:t>
            </a:r>
          </a:p>
        </p:txBody>
      </p:sp>
    </p:spTree>
    <p:extLst>
      <p:ext uri="{BB962C8B-B14F-4D97-AF65-F5344CB8AC3E}">
        <p14:creationId xmlns:p14="http://schemas.microsoft.com/office/powerpoint/2010/main" val="4029674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1F18-0212-3BF5-BEA2-A9ADE7B7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Bookings Page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E34C93-C75C-F9F4-6977-A2FC7FEB4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99" y="1617536"/>
            <a:ext cx="5041803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7234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FE43-03FF-D085-0BF3-58D3A6F7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Bookings 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E3D8B2-CA86-06A2-1568-19BB8DAC7B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906760"/>
              </p:ext>
            </p:extLst>
          </p:nvPr>
        </p:nvGraphicFramePr>
        <p:xfrm>
          <a:off x="3733800" y="1598327"/>
          <a:ext cx="4724400" cy="4389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722023035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59036563"/>
                    </a:ext>
                  </a:extLst>
                </a:gridCol>
              </a:tblGrid>
              <a:tr h="5486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Personal Bookings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1588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/>
                        <a:t>Shows in 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440555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Shows in 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74473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 in 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688601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Send Invites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7391743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Recurring 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9099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Customizable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69917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Created 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Bookings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845037"/>
                  </a:ext>
                </a:extLst>
              </a:tr>
            </a:tbl>
          </a:graphicData>
        </a:graphic>
      </p:graphicFrame>
      <p:pic>
        <p:nvPicPr>
          <p:cNvPr id="18" name="Graphic 17" descr="Thumbs up sign with solid fill">
            <a:extLst>
              <a:ext uri="{FF2B5EF4-FFF2-40B4-BE49-F238E27FC236}">
                <a16:creationId xmlns:a16="http://schemas.microsoft.com/office/drawing/2014/main" id="{79F36F97-9471-152D-EC4B-51705A000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4033" y="3853256"/>
            <a:ext cx="457200" cy="457200"/>
          </a:xfrm>
          <a:prstGeom prst="rect">
            <a:avLst/>
          </a:prstGeom>
        </p:spPr>
      </p:pic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E0CC9D2B-CC81-7008-3919-D7C090C99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9367" y="2788692"/>
            <a:ext cx="457200" cy="457200"/>
          </a:xfrm>
          <a:prstGeom prst="rect">
            <a:avLst/>
          </a:prstGeom>
        </p:spPr>
      </p:pic>
      <p:pic>
        <p:nvPicPr>
          <p:cNvPr id="3" name="Graphic 2" descr="Thumbs Down with solid fill">
            <a:extLst>
              <a:ext uri="{FF2B5EF4-FFF2-40B4-BE49-F238E27FC236}">
                <a16:creationId xmlns:a16="http://schemas.microsoft.com/office/drawing/2014/main" id="{94570243-7CC4-3CDA-6D53-1B644E36D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9367" y="2239690"/>
            <a:ext cx="457200" cy="457200"/>
          </a:xfrm>
          <a:prstGeom prst="rect">
            <a:avLst/>
          </a:prstGeom>
        </p:spPr>
      </p:pic>
      <p:pic>
        <p:nvPicPr>
          <p:cNvPr id="5" name="Graphic 4" descr="Thumbs up sign with solid fill">
            <a:extLst>
              <a:ext uri="{FF2B5EF4-FFF2-40B4-BE49-F238E27FC236}">
                <a16:creationId xmlns:a16="http://schemas.microsoft.com/office/drawing/2014/main" id="{2AF4CB9D-6267-189A-43D3-74B38B9F6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9367" y="3320974"/>
            <a:ext cx="457200" cy="457200"/>
          </a:xfrm>
          <a:prstGeom prst="rect">
            <a:avLst/>
          </a:prstGeom>
        </p:spPr>
      </p:pic>
      <p:pic>
        <p:nvPicPr>
          <p:cNvPr id="6" name="Graphic 5" descr="Thumbs Down with solid fill">
            <a:extLst>
              <a:ext uri="{FF2B5EF4-FFF2-40B4-BE49-F238E27FC236}">
                <a16:creationId xmlns:a16="http://schemas.microsoft.com/office/drawing/2014/main" id="{275F5ECC-36B9-C5CC-B03A-2F6114F5C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4033" y="4434555"/>
            <a:ext cx="457200" cy="457200"/>
          </a:xfrm>
          <a:prstGeom prst="rect">
            <a:avLst/>
          </a:prstGeom>
        </p:spPr>
      </p:pic>
      <p:pic>
        <p:nvPicPr>
          <p:cNvPr id="9" name="Graphic 8" descr="Thumbs up sign with solid fill">
            <a:extLst>
              <a:ext uri="{FF2B5EF4-FFF2-40B4-BE49-F238E27FC236}">
                <a16:creationId xmlns:a16="http://schemas.microsoft.com/office/drawing/2014/main" id="{A1A5C0D8-40CD-B9FA-7409-E2BA0EF31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4033" y="495126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45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 descr="A red pin is pinned on a calendar date">
            <a:extLst>
              <a:ext uri="{FF2B5EF4-FFF2-40B4-BE49-F238E27FC236}">
                <a16:creationId xmlns:a16="http://schemas.microsoft.com/office/drawing/2014/main" id="{C768A76E-BF33-CBEC-27C0-CB75D2C84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9" r="-1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F3717-EDFD-A2EF-CD2B-A3F524DB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Demonstration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AD324-979A-DC95-732D-BDA7B2E2A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3902075"/>
            <a:ext cx="5505449" cy="165576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Personal Bookings Page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352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Planner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Planner Schedule</a:t>
            </a:r>
          </a:p>
        </p:txBody>
      </p:sp>
    </p:spTree>
    <p:extLst>
      <p:ext uri="{BB962C8B-B14F-4D97-AF65-F5344CB8AC3E}">
        <p14:creationId xmlns:p14="http://schemas.microsoft.com/office/powerpoint/2010/main" val="7944839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19E9-DD62-4626-CC73-9E561C25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Planner Schedule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74C442-5A76-BA3F-91D3-45E04E138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3813" y="1606169"/>
            <a:ext cx="8504374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1497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7FE43-03FF-D085-0BF3-58D3A6F7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Planner Schedule Options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E3D8B2-CA86-06A2-1568-19BB8DAC7B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628486"/>
              </p:ext>
            </p:extLst>
          </p:nvPr>
        </p:nvGraphicFramePr>
        <p:xfrm>
          <a:off x="3733800" y="1598327"/>
          <a:ext cx="4724400" cy="4389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722023035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59036563"/>
                    </a:ext>
                  </a:extLst>
                </a:gridCol>
              </a:tblGrid>
              <a:tr h="5486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Planner Schedule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15881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dirty="0"/>
                        <a:t>Shows in SharePoint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440555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Shows in Teams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74473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Show in Outlook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8688601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Send Invites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7391743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Recurring 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9099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Customizable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699170"/>
                  </a:ext>
                </a:extLst>
              </a:tr>
              <a:tr h="548659">
                <a:tc>
                  <a:txBody>
                    <a:bodyPr/>
                    <a:lstStyle/>
                    <a:p>
                      <a:r>
                        <a:rPr lang="en-US" dirty="0"/>
                        <a:t>Created 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Planner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845037"/>
                  </a:ext>
                </a:extLst>
              </a:tr>
            </a:tbl>
          </a:graphicData>
        </a:graphic>
      </p:graphicFrame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E0CC9D2B-CC81-7008-3919-D7C090C99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3754" y="2788692"/>
            <a:ext cx="457200" cy="457200"/>
          </a:xfrm>
          <a:prstGeom prst="rect">
            <a:avLst/>
          </a:prstGeom>
        </p:spPr>
      </p:pic>
      <p:pic>
        <p:nvPicPr>
          <p:cNvPr id="27" name="Graphic 26" descr="Thumbs Down with solid fill">
            <a:extLst>
              <a:ext uri="{FF2B5EF4-FFF2-40B4-BE49-F238E27FC236}">
                <a16:creationId xmlns:a16="http://schemas.microsoft.com/office/drawing/2014/main" id="{5A1FFA3E-3408-805F-BA53-E8B3318F43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8420" y="5002224"/>
            <a:ext cx="457200" cy="457200"/>
          </a:xfrm>
          <a:prstGeom prst="rect">
            <a:avLst/>
          </a:prstGeom>
        </p:spPr>
      </p:pic>
      <p:pic>
        <p:nvPicPr>
          <p:cNvPr id="3" name="Graphic 2" descr="Thumbs Down with solid fill">
            <a:extLst>
              <a:ext uri="{FF2B5EF4-FFF2-40B4-BE49-F238E27FC236}">
                <a16:creationId xmlns:a16="http://schemas.microsoft.com/office/drawing/2014/main" id="{94570243-7CC4-3CDA-6D53-1B644E36D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3754" y="2239690"/>
            <a:ext cx="457200" cy="457200"/>
          </a:xfrm>
          <a:prstGeom prst="rect">
            <a:avLst/>
          </a:prstGeom>
        </p:spPr>
      </p:pic>
      <p:pic>
        <p:nvPicPr>
          <p:cNvPr id="20" name="Graphic 19" descr="Thumbs up sign with solid fill">
            <a:extLst>
              <a:ext uri="{FF2B5EF4-FFF2-40B4-BE49-F238E27FC236}">
                <a16:creationId xmlns:a16="http://schemas.microsoft.com/office/drawing/2014/main" id="{41BB6166-1AA8-BD01-A6DB-F493D55F4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8420" y="4385538"/>
            <a:ext cx="457200" cy="457200"/>
          </a:xfrm>
          <a:prstGeom prst="rect">
            <a:avLst/>
          </a:prstGeom>
        </p:spPr>
      </p:pic>
      <p:pic>
        <p:nvPicPr>
          <p:cNvPr id="6" name="Graphic 5" descr="Thumbs Down with solid fill">
            <a:extLst>
              <a:ext uri="{FF2B5EF4-FFF2-40B4-BE49-F238E27FC236}">
                <a16:creationId xmlns:a16="http://schemas.microsoft.com/office/drawing/2014/main" id="{D185B0C0-75CA-27CD-A58A-250980081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8420" y="3340759"/>
            <a:ext cx="457200" cy="457200"/>
          </a:xfrm>
          <a:prstGeom prst="rect">
            <a:avLst/>
          </a:prstGeom>
        </p:spPr>
      </p:pic>
      <p:pic>
        <p:nvPicPr>
          <p:cNvPr id="5" name="Graphic 4" descr="Thumbs Down with solid fill">
            <a:extLst>
              <a:ext uri="{FF2B5EF4-FFF2-40B4-BE49-F238E27FC236}">
                <a16:creationId xmlns:a16="http://schemas.microsoft.com/office/drawing/2014/main" id="{84AC8A0C-05C8-B87C-7B26-7CC480119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8420" y="387513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43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 descr="A red pin is pinned on a calendar date">
            <a:extLst>
              <a:ext uri="{FF2B5EF4-FFF2-40B4-BE49-F238E27FC236}">
                <a16:creationId xmlns:a16="http://schemas.microsoft.com/office/drawing/2014/main" id="{C768A76E-BF33-CBEC-27C0-CB75D2C846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9" r="-1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F3717-EDFD-A2EF-CD2B-A3F524DB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Demonstration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AD324-979A-DC95-732D-BDA7B2E2A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3902075"/>
            <a:ext cx="5505449" cy="165576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Task Calendar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058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" r="4405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What we learned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724" y="2434201"/>
            <a:ext cx="4128117" cy="3742762"/>
          </a:xfrm>
        </p:spPr>
        <p:txBody>
          <a:bodyPr>
            <a:noAutofit/>
          </a:bodyPr>
          <a:lstStyle/>
          <a:p>
            <a:r>
              <a:rPr lang="en-US" sz="2400" dirty="0"/>
              <a:t>Not all calendars are equal</a:t>
            </a:r>
          </a:p>
          <a:p>
            <a:r>
              <a:rPr lang="en-US" sz="2400" dirty="0"/>
              <a:t>Know what you need BEFORE selecting a calendar solution</a:t>
            </a:r>
          </a:p>
          <a:p>
            <a:r>
              <a:rPr lang="en-US" sz="2400" dirty="0"/>
              <a:t>Use the matrixes to select the right calendar for you.</a:t>
            </a:r>
          </a:p>
          <a:p>
            <a:r>
              <a:rPr lang="en-US" sz="2400" dirty="0"/>
              <a:t>Keep up to date with changes with the </a:t>
            </a:r>
            <a:r>
              <a:rPr lang="en-US" sz="2400" dirty="0">
                <a:hlinkClick r:id="rId4"/>
              </a:rPr>
              <a:t>Microsoft Roadmap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46046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3BDE3485-1DB9-8E62-3622-65648014DA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0" b="73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8222C4-5899-501E-848B-AD643FE87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2"/>
            <a:ext cx="12192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Calendars! Calendars! Calendars!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8B933-4FBC-8D5A-60D3-7D72254DF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Investigating M365 Calendars!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BEAA2-082C-9588-FAD4-C157194C8A34}"/>
              </a:ext>
            </a:extLst>
          </p:cNvPr>
          <p:cNvSpPr txBox="1"/>
          <p:nvPr/>
        </p:nvSpPr>
        <p:spPr>
          <a:xfrm>
            <a:off x="8336133" y="6347534"/>
            <a:ext cx="354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Tamara.Bredemus@live.com</a:t>
            </a:r>
          </a:p>
        </p:txBody>
      </p:sp>
    </p:spTree>
    <p:extLst>
      <p:ext uri="{BB962C8B-B14F-4D97-AF65-F5344CB8AC3E}">
        <p14:creationId xmlns:p14="http://schemas.microsoft.com/office/powerpoint/2010/main" val="1031343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3375</TotalTime>
  <Words>790</Words>
  <Application>Microsoft Office PowerPoint</Application>
  <PresentationFormat>Widescreen</PresentationFormat>
  <Paragraphs>236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Inter</vt:lpstr>
      <vt:lpstr>Inter SemiBold</vt:lpstr>
      <vt:lpstr>Office Theme</vt:lpstr>
      <vt:lpstr>Calendars! Calendars! Calendars!</vt:lpstr>
      <vt:lpstr>Tamara Bredemus</vt:lpstr>
      <vt:lpstr>Agenda</vt:lpstr>
      <vt:lpstr>SharePoint</vt:lpstr>
      <vt:lpstr>List with Calendar View</vt:lpstr>
      <vt:lpstr>Classic Calendar</vt:lpstr>
      <vt:lpstr>Events Web Part</vt:lpstr>
      <vt:lpstr>Group Calendar Web Part</vt:lpstr>
      <vt:lpstr>SharePoint Calendar Options</vt:lpstr>
      <vt:lpstr>Demonstration</vt:lpstr>
      <vt:lpstr>Teams</vt:lpstr>
      <vt:lpstr>Teams Calendar</vt:lpstr>
      <vt:lpstr>Synced to Your Outlook Personal Calendar</vt:lpstr>
      <vt:lpstr>Channel Calendar</vt:lpstr>
      <vt:lpstr>Channel Calendar</vt:lpstr>
      <vt:lpstr>Teams Calendar Options</vt:lpstr>
      <vt:lpstr>Demonstration</vt:lpstr>
      <vt:lpstr>Outlook/Exchange</vt:lpstr>
      <vt:lpstr>Shared Calendar</vt:lpstr>
      <vt:lpstr>Group Calendar</vt:lpstr>
      <vt:lpstr>Personal Calendar</vt:lpstr>
      <vt:lpstr>Outlook Calendar Options</vt:lpstr>
      <vt:lpstr>Demonstration</vt:lpstr>
      <vt:lpstr>Bookings</vt:lpstr>
      <vt:lpstr>Personal Bookings Page</vt:lpstr>
      <vt:lpstr>Bookings Options</vt:lpstr>
      <vt:lpstr>Demonstration</vt:lpstr>
      <vt:lpstr>Planner</vt:lpstr>
      <vt:lpstr>Planner Schedule</vt:lpstr>
      <vt:lpstr>Planner Schedule Options</vt:lpstr>
      <vt:lpstr>Demonstration</vt:lpstr>
      <vt:lpstr>What we learned</vt:lpstr>
      <vt:lpstr>Calendars! Calendars! Calendars!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Tamara Bredemus</dc:creator>
  <cp:lastModifiedBy>Tamara Bredemus</cp:lastModifiedBy>
  <cp:revision>2</cp:revision>
  <dcterms:created xsi:type="dcterms:W3CDTF">2024-07-06T18:47:53Z</dcterms:created>
  <dcterms:modified xsi:type="dcterms:W3CDTF">2024-09-05T15:39:37Z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45cd14f-11c9-403b-93e3-beb4fe976115_Enabled">
    <vt:lpwstr>true</vt:lpwstr>
  </property>
  <property fmtid="{D5CDD505-2E9C-101B-9397-08002B2CF9AE}" pid="3" name="MSIP_Label_845cd14f-11c9-403b-93e3-beb4fe976115_SetDate">
    <vt:lpwstr>2024-07-07T15:43:54Z</vt:lpwstr>
  </property>
  <property fmtid="{D5CDD505-2E9C-101B-9397-08002B2CF9AE}" pid="4" name="MSIP_Label_845cd14f-11c9-403b-93e3-beb4fe976115_Method">
    <vt:lpwstr>Standard</vt:lpwstr>
  </property>
  <property fmtid="{D5CDD505-2E9C-101B-9397-08002B2CF9AE}" pid="5" name="MSIP_Label_845cd14f-11c9-403b-93e3-beb4fe976115_Name">
    <vt:lpwstr>defa4170-0d19-0005-0004-bc88714345d2</vt:lpwstr>
  </property>
  <property fmtid="{D5CDD505-2E9C-101B-9397-08002B2CF9AE}" pid="6" name="MSIP_Label_845cd14f-11c9-403b-93e3-beb4fe976115_SiteId">
    <vt:lpwstr>ffa72070-63fa-4989-97c0-2d920cfbb85c</vt:lpwstr>
  </property>
  <property fmtid="{D5CDD505-2E9C-101B-9397-08002B2CF9AE}" pid="7" name="MSIP_Label_845cd14f-11c9-403b-93e3-beb4fe976115_ActionId">
    <vt:lpwstr>25c78454-a7cf-4c78-8251-787e32022287</vt:lpwstr>
  </property>
  <property fmtid="{D5CDD505-2E9C-101B-9397-08002B2CF9AE}" pid="8" name="MSIP_Label_845cd14f-11c9-403b-93e3-beb4fe976115_ContentBits">
    <vt:lpwstr>0</vt:lpwstr>
  </property>
</Properties>
</file>